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59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A3929-C0E8-4C80-AC7B-B6C61B95A180}" v="1" dt="2023-11-12T08:06:46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sa Alkhamis" userId="1129d4f73a9ac5db" providerId="LiveId" clId="{AC8A3929-C0E8-4C80-AC7B-B6C61B95A180}"/>
    <pc:docChg chg="undo custSel modSld">
      <pc:chgData name="Issa Alkhamis" userId="1129d4f73a9ac5db" providerId="LiveId" clId="{AC8A3929-C0E8-4C80-AC7B-B6C61B95A180}" dt="2023-11-12T08:12:05.948" v="31" actId="20577"/>
      <pc:docMkLst>
        <pc:docMk/>
      </pc:docMkLst>
      <pc:sldChg chg="modSp mod">
        <pc:chgData name="Issa Alkhamis" userId="1129d4f73a9ac5db" providerId="LiveId" clId="{AC8A3929-C0E8-4C80-AC7B-B6C61B95A180}" dt="2023-11-12T08:12:05.948" v="31" actId="20577"/>
        <pc:sldMkLst>
          <pc:docMk/>
          <pc:sldMk cId="3446711818" sldId="256"/>
        </pc:sldMkLst>
        <pc:spChg chg="mod">
          <ac:chgData name="Issa Alkhamis" userId="1129d4f73a9ac5db" providerId="LiveId" clId="{AC8A3929-C0E8-4C80-AC7B-B6C61B95A180}" dt="2023-11-12T08:12:05.948" v="31" actId="20577"/>
          <ac:spMkLst>
            <pc:docMk/>
            <pc:sldMk cId="3446711818" sldId="256"/>
            <ac:spMk id="2" creationId="{00000000-0000-0000-0000-000000000000}"/>
          </ac:spMkLst>
        </pc:spChg>
      </pc:sldChg>
      <pc:sldChg chg="modSp mod">
        <pc:chgData name="Issa Alkhamis" userId="1129d4f73a9ac5db" providerId="LiveId" clId="{AC8A3929-C0E8-4C80-AC7B-B6C61B95A180}" dt="2023-11-12T08:09:11.001" v="23" actId="14100"/>
        <pc:sldMkLst>
          <pc:docMk/>
          <pc:sldMk cId="240919081" sldId="261"/>
        </pc:sldMkLst>
        <pc:picChg chg="mod">
          <ac:chgData name="Issa Alkhamis" userId="1129d4f73a9ac5db" providerId="LiveId" clId="{AC8A3929-C0E8-4C80-AC7B-B6C61B95A180}" dt="2023-11-12T08:08:57.189" v="20" actId="14100"/>
          <ac:picMkLst>
            <pc:docMk/>
            <pc:sldMk cId="240919081" sldId="261"/>
            <ac:picMk id="5" creationId="{00000000-0000-0000-0000-000000000000}"/>
          </ac:picMkLst>
        </pc:picChg>
        <pc:picChg chg="mod">
          <ac:chgData name="Issa Alkhamis" userId="1129d4f73a9ac5db" providerId="LiveId" clId="{AC8A3929-C0E8-4C80-AC7B-B6C61B95A180}" dt="2023-11-12T08:09:11.001" v="23" actId="14100"/>
          <ac:picMkLst>
            <pc:docMk/>
            <pc:sldMk cId="240919081" sldId="261"/>
            <ac:picMk id="7" creationId="{00000000-0000-0000-0000-000000000000}"/>
          </ac:picMkLst>
        </pc:picChg>
      </pc:sldChg>
      <pc:sldChg chg="addSp delSp modSp mod setBg">
        <pc:chgData name="Issa Alkhamis" userId="1129d4f73a9ac5db" providerId="LiveId" clId="{AC8A3929-C0E8-4C80-AC7B-B6C61B95A180}" dt="2023-11-12T08:08:05.111" v="17" actId="14100"/>
        <pc:sldMkLst>
          <pc:docMk/>
          <pc:sldMk cId="1285068748" sldId="265"/>
        </pc:sldMkLst>
        <pc:spChg chg="mod ord">
          <ac:chgData name="Issa Alkhamis" userId="1129d4f73a9ac5db" providerId="LiveId" clId="{AC8A3929-C0E8-4C80-AC7B-B6C61B95A180}" dt="2023-11-12T08:07:54.287" v="13" actId="26606"/>
          <ac:spMkLst>
            <pc:docMk/>
            <pc:sldMk cId="1285068748" sldId="265"/>
            <ac:spMk id="2" creationId="{912F69BC-37F3-12DB-A20F-56E62D7C0CDC}"/>
          </ac:spMkLst>
        </pc:spChg>
        <pc:spChg chg="add del">
          <ac:chgData name="Issa Alkhamis" userId="1129d4f73a9ac5db" providerId="LiveId" clId="{AC8A3929-C0E8-4C80-AC7B-B6C61B95A180}" dt="2023-11-12T08:07:17.996" v="7" actId="26606"/>
          <ac:spMkLst>
            <pc:docMk/>
            <pc:sldMk cId="1285068748" sldId="265"/>
            <ac:spMk id="8" creationId="{B015C920-9600-4C97-198A-287B851377DC}"/>
          </ac:spMkLst>
        </pc:spChg>
        <pc:spChg chg="add del">
          <ac:chgData name="Issa Alkhamis" userId="1129d4f73a9ac5db" providerId="LiveId" clId="{AC8A3929-C0E8-4C80-AC7B-B6C61B95A180}" dt="2023-11-12T08:07:54.287" v="13" actId="26606"/>
          <ac:spMkLst>
            <pc:docMk/>
            <pc:sldMk cId="1285068748" sldId="265"/>
            <ac:spMk id="9" creationId="{D4771268-CB57-404A-9271-370EB28F6090}"/>
          </ac:spMkLst>
        </pc:spChg>
        <pc:spChg chg="add del">
          <ac:chgData name="Issa Alkhamis" userId="1129d4f73a9ac5db" providerId="LiveId" clId="{AC8A3929-C0E8-4C80-AC7B-B6C61B95A180}" dt="2023-11-12T08:07:17.996" v="7" actId="26606"/>
          <ac:spMkLst>
            <pc:docMk/>
            <pc:sldMk cId="1285068748" sldId="265"/>
            <ac:spMk id="11" creationId="{04812C46-200A-4DEB-A05E-3ED6C68C2387}"/>
          </ac:spMkLst>
        </pc:spChg>
        <pc:spChg chg="add del">
          <ac:chgData name="Issa Alkhamis" userId="1129d4f73a9ac5db" providerId="LiveId" clId="{AC8A3929-C0E8-4C80-AC7B-B6C61B95A180}" dt="2023-11-12T08:07:17.996" v="7" actId="26606"/>
          <ac:spMkLst>
            <pc:docMk/>
            <pc:sldMk cId="1285068748" sldId="265"/>
            <ac:spMk id="13" creationId="{D1EA859B-E555-4109-94F3-6700E046E008}"/>
          </ac:spMkLst>
        </pc:spChg>
        <pc:spChg chg="add del">
          <ac:chgData name="Issa Alkhamis" userId="1129d4f73a9ac5db" providerId="LiveId" clId="{AC8A3929-C0E8-4C80-AC7B-B6C61B95A180}" dt="2023-11-12T08:07:24.301" v="9" actId="26606"/>
          <ac:spMkLst>
            <pc:docMk/>
            <pc:sldMk cId="1285068748" sldId="265"/>
            <ac:spMk id="15" creationId="{E659831F-0D9A-4C63-9EBB-8435B85A440F}"/>
          </ac:spMkLst>
        </pc:spChg>
        <pc:spChg chg="add del">
          <ac:chgData name="Issa Alkhamis" userId="1129d4f73a9ac5db" providerId="LiveId" clId="{AC8A3929-C0E8-4C80-AC7B-B6C61B95A180}" dt="2023-11-12T08:07:24.301" v="9" actId="26606"/>
          <ac:spMkLst>
            <pc:docMk/>
            <pc:sldMk cId="1285068748" sldId="265"/>
            <ac:spMk id="16" creationId="{058A14AF-9FB5-4CC7-BA35-E8E85D3EDF0E}"/>
          </ac:spMkLst>
        </pc:spChg>
        <pc:spChg chg="add del">
          <ac:chgData name="Issa Alkhamis" userId="1129d4f73a9ac5db" providerId="LiveId" clId="{AC8A3929-C0E8-4C80-AC7B-B6C61B95A180}" dt="2023-11-12T08:07:24.301" v="9" actId="26606"/>
          <ac:spMkLst>
            <pc:docMk/>
            <pc:sldMk cId="1285068748" sldId="265"/>
            <ac:spMk id="17" creationId="{E6995CE5-F890-4ABA-82A2-26507CE8D2A3}"/>
          </ac:spMkLst>
        </pc:spChg>
        <pc:spChg chg="add del">
          <ac:chgData name="Issa Alkhamis" userId="1129d4f73a9ac5db" providerId="LiveId" clId="{AC8A3929-C0E8-4C80-AC7B-B6C61B95A180}" dt="2023-11-12T08:07:24.301" v="9" actId="26606"/>
          <ac:spMkLst>
            <pc:docMk/>
            <pc:sldMk cId="1285068748" sldId="265"/>
            <ac:spMk id="18" creationId="{3A9A4357-BD1D-4622-A4FE-766E6AB8DE84}"/>
          </ac:spMkLst>
        </pc:spChg>
        <pc:spChg chg="add del">
          <ac:chgData name="Issa Alkhamis" userId="1129d4f73a9ac5db" providerId="LiveId" clId="{AC8A3929-C0E8-4C80-AC7B-B6C61B95A180}" dt="2023-11-12T08:07:24.301" v="9" actId="26606"/>
          <ac:spMkLst>
            <pc:docMk/>
            <pc:sldMk cId="1285068748" sldId="265"/>
            <ac:spMk id="19" creationId="{F3BFFB2A-1922-434D-50F7-4AF4269C42CD}"/>
          </ac:spMkLst>
        </pc:spChg>
        <pc:picChg chg="mod">
          <ac:chgData name="Issa Alkhamis" userId="1129d4f73a9ac5db" providerId="LiveId" clId="{AC8A3929-C0E8-4C80-AC7B-B6C61B95A180}" dt="2023-11-12T08:08:05.111" v="17" actId="14100"/>
          <ac:picMkLst>
            <pc:docMk/>
            <pc:sldMk cId="1285068748" sldId="265"/>
            <ac:picMk id="4" creationId="{6F2E7834-7D1F-0EC6-5C7E-73445D97BFA3}"/>
          </ac:picMkLst>
        </pc:picChg>
        <pc:picChg chg="add del mod">
          <ac:chgData name="Issa Alkhamis" userId="1129d4f73a9ac5db" providerId="LiveId" clId="{AC8A3929-C0E8-4C80-AC7B-B6C61B95A180}" dt="2023-11-12T08:07:01.260" v="5" actId="21"/>
          <ac:picMkLst>
            <pc:docMk/>
            <pc:sldMk cId="1285068748" sldId="265"/>
            <ac:picMk id="5" creationId="{F70691AD-D202-9726-5BC2-792FD80043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5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9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3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7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5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0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549D-FA66-421D-BE1B-866C9CF39F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9D9F-72D4-4429-A35D-B3BDB1EFA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8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4" y="300446"/>
            <a:ext cx="10582366" cy="154246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The Simple Past Tense</a:t>
            </a:r>
            <a:br>
              <a:rPr lang="en-US" sz="4800" dirty="0"/>
            </a:br>
            <a:r>
              <a:rPr lang="en-US" sz="4400" dirty="0"/>
              <a:t>Study Sheet-Grade 5</a:t>
            </a:r>
            <a:br>
              <a:rPr lang="en-US" sz="4400" dirty="0"/>
            </a:br>
            <a:r>
              <a:rPr lang="en-US" sz="4400" dirty="0"/>
              <a:t>2025 - 2026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14" y="1907177"/>
            <a:ext cx="11051177" cy="465037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•The Simple Past Tense is used to talk about completed action in a time before now.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-For example: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1.John </a:t>
            </a:r>
            <a:r>
              <a:rPr lang="en-US" dirty="0">
                <a:solidFill>
                  <a:srgbClr val="FF0000"/>
                </a:solidFill>
              </a:rPr>
              <a:t>sailed</a:t>
            </a:r>
            <a:r>
              <a:rPr lang="en-US" dirty="0"/>
              <a:t> to America last year.</a:t>
            </a:r>
          </a:p>
          <a:p>
            <a:pPr algn="l"/>
            <a:r>
              <a:rPr lang="en-US" dirty="0"/>
              <a:t>2.We </a:t>
            </a:r>
            <a:r>
              <a:rPr lang="en-US" dirty="0">
                <a:solidFill>
                  <a:srgbClr val="FF0000"/>
                </a:solidFill>
              </a:rPr>
              <a:t>saw</a:t>
            </a:r>
            <a:r>
              <a:rPr lang="en-US" dirty="0"/>
              <a:t> a good film last week.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-There are regular and irregular verbs in the simple past tense.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09" t="13838" r="6024" b="48337"/>
          <a:stretch/>
        </p:blipFill>
        <p:spPr>
          <a:xfrm>
            <a:off x="6383383" y="3074126"/>
            <a:ext cx="4955177" cy="1689464"/>
          </a:xfrm>
          <a:prstGeom prst="rect">
            <a:avLst/>
          </a:prstGeom>
        </p:spPr>
      </p:pic>
      <p:pic>
        <p:nvPicPr>
          <p:cNvPr id="6" name="Picture 5" descr="A logo of a school&#10;&#10;Description automatically generated">
            <a:extLst>
              <a:ext uri="{FF2B5EF4-FFF2-40B4-BE49-F238E27FC236}">
                <a16:creationId xmlns:a16="http://schemas.microsoft.com/office/drawing/2014/main" id="{8548AE72-62B9-936A-0387-AE70B3762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44" y="446292"/>
            <a:ext cx="1250315" cy="10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1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en-US" u="sng" dirty="0"/>
              <a:t> WH- question:</a:t>
            </a:r>
            <a:endParaRPr lang="ar-S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Form: </a:t>
            </a:r>
            <a:r>
              <a:rPr lang="en-US" dirty="0" err="1"/>
              <a:t>Wh</a:t>
            </a:r>
            <a:r>
              <a:rPr lang="en-US" dirty="0"/>
              <a:t>- + did + s + v.(base form)?</a:t>
            </a:r>
          </a:p>
          <a:p>
            <a:r>
              <a:rPr lang="en-US" dirty="0"/>
              <a:t>They lived in Amman.                     Where did they live?</a:t>
            </a:r>
          </a:p>
          <a:p>
            <a:r>
              <a:rPr lang="en-US" dirty="0"/>
              <a:t>The building fell down.                     Why did the building fall down?</a:t>
            </a:r>
          </a:p>
          <a:p>
            <a:r>
              <a:rPr lang="en-US" dirty="0"/>
              <a:t>Form of </a:t>
            </a:r>
            <a:r>
              <a:rPr lang="en-US" dirty="0" err="1"/>
              <a:t>Wh</a:t>
            </a:r>
            <a:r>
              <a:rPr lang="en-US" dirty="0"/>
              <a:t>- questions with be: </a:t>
            </a:r>
          </a:p>
          <a:p>
            <a:r>
              <a:rPr lang="en-US" dirty="0" err="1"/>
              <a:t>Wh</a:t>
            </a:r>
            <a:r>
              <a:rPr lang="en-US" dirty="0"/>
              <a:t>- + was/were + s? </a:t>
            </a:r>
          </a:p>
          <a:p>
            <a:r>
              <a:rPr lang="en-US" dirty="0"/>
              <a:t>The store was closed.</a:t>
            </a:r>
          </a:p>
          <a:p>
            <a:pPr marL="0" indent="0">
              <a:buNone/>
            </a:pPr>
            <a:r>
              <a:rPr lang="en-US" dirty="0"/>
              <a:t>    Why was the store closed?</a:t>
            </a:r>
          </a:p>
          <a:p>
            <a:pPr marL="0" indent="0" algn="r">
              <a:buNone/>
            </a:pPr>
            <a:r>
              <a:rPr lang="en-US" dirty="0"/>
              <a:t>Tr. Hazar </a:t>
            </a:r>
            <a:r>
              <a:rPr lang="en-US" dirty="0" err="1"/>
              <a:t>Tashman</a:t>
            </a:r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4" name="Right Arrow 3"/>
          <p:cNvSpPr/>
          <p:nvPr/>
        </p:nvSpPr>
        <p:spPr>
          <a:xfrm>
            <a:off x="4354286" y="2394857"/>
            <a:ext cx="1524000" cy="37446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ight Arrow 4"/>
          <p:cNvSpPr/>
          <p:nvPr/>
        </p:nvSpPr>
        <p:spPr>
          <a:xfrm>
            <a:off x="4589417" y="2917371"/>
            <a:ext cx="1506583" cy="3657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459" y="3317965"/>
            <a:ext cx="2891382" cy="2212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1" y="584699"/>
            <a:ext cx="3565244" cy="174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7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645" y="284206"/>
            <a:ext cx="11406051" cy="615142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 </a:t>
            </a:r>
          </a:p>
          <a:p>
            <a:endParaRPr lang="en-US" dirty="0"/>
          </a:p>
          <a:p>
            <a:r>
              <a:rPr lang="en-US" dirty="0"/>
              <a:t>I </a:t>
            </a:r>
            <a:r>
              <a:rPr lang="en-US" dirty="0">
                <a:solidFill>
                  <a:srgbClr val="00B050"/>
                </a:solidFill>
              </a:rPr>
              <a:t>clean</a:t>
            </a:r>
            <a:r>
              <a:rPr lang="en-US" dirty="0"/>
              <a:t> my teeth daily.                                       I </a:t>
            </a:r>
            <a:r>
              <a:rPr lang="en-US" dirty="0">
                <a:solidFill>
                  <a:srgbClr val="FF0000"/>
                </a:solidFill>
              </a:rPr>
              <a:t>cleaned</a:t>
            </a:r>
            <a:r>
              <a:rPr lang="en-US" dirty="0"/>
              <a:t> my teeth this morning.</a:t>
            </a:r>
          </a:p>
          <a:p>
            <a:r>
              <a:rPr lang="en-US" dirty="0"/>
              <a:t>Rama </a:t>
            </a:r>
            <a:r>
              <a:rPr lang="en-US" dirty="0">
                <a:solidFill>
                  <a:srgbClr val="00B050"/>
                </a:solidFill>
              </a:rPr>
              <a:t>watches</a:t>
            </a:r>
            <a:r>
              <a:rPr lang="en-US" dirty="0"/>
              <a:t> TV every day.                           Rama </a:t>
            </a:r>
            <a:r>
              <a:rPr lang="en-US" dirty="0">
                <a:solidFill>
                  <a:srgbClr val="FF0000"/>
                </a:solidFill>
              </a:rPr>
              <a:t>watched</a:t>
            </a:r>
            <a:r>
              <a:rPr lang="en-US" dirty="0"/>
              <a:t> TV yesterday.</a:t>
            </a:r>
          </a:p>
          <a:p>
            <a:r>
              <a:rPr lang="en-US" dirty="0"/>
              <a:t>Tom </a:t>
            </a:r>
            <a:r>
              <a:rPr lang="en-US" dirty="0">
                <a:solidFill>
                  <a:srgbClr val="00B050"/>
                </a:solidFill>
              </a:rPr>
              <a:t>is</a:t>
            </a:r>
            <a:r>
              <a:rPr lang="en-US" dirty="0"/>
              <a:t> hungry.                                                    Tom </a:t>
            </a:r>
            <a:r>
              <a:rPr lang="en-US" dirty="0">
                <a:solidFill>
                  <a:srgbClr val="FF0000"/>
                </a:solidFill>
              </a:rPr>
              <a:t>was</a:t>
            </a:r>
            <a:r>
              <a:rPr lang="en-US" dirty="0"/>
              <a:t> hungry.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</a:t>
            </a:r>
            <a:r>
              <a:rPr lang="en-US" dirty="0">
                <a:solidFill>
                  <a:srgbClr val="00B050"/>
                </a:solidFill>
              </a:rPr>
              <a:t>repeated</a:t>
            </a:r>
            <a:r>
              <a:rPr lang="en-US" dirty="0"/>
              <a:t>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completed</a:t>
            </a:r>
          </a:p>
          <a:p>
            <a:r>
              <a:rPr lang="en-US" dirty="0"/>
              <a:t>                 </a:t>
            </a:r>
            <a:r>
              <a:rPr lang="en-US" dirty="0">
                <a:solidFill>
                  <a:srgbClr val="00B050"/>
                </a:solidFill>
              </a:rPr>
              <a:t>action</a:t>
            </a:r>
            <a:r>
              <a:rPr lang="en-US" dirty="0"/>
              <a:t>   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action</a:t>
            </a:r>
          </a:p>
        </p:txBody>
      </p:sp>
      <p:sp>
        <p:nvSpPr>
          <p:cNvPr id="4" name="Up Arrow 3"/>
          <p:cNvSpPr/>
          <p:nvPr/>
        </p:nvSpPr>
        <p:spPr>
          <a:xfrm>
            <a:off x="1933303" y="2952206"/>
            <a:ext cx="879566" cy="1550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8438606" y="3091543"/>
            <a:ext cx="722812" cy="1410788"/>
          </a:xfrm>
          <a:prstGeom prst="upArrow">
            <a:avLst>
              <a:gd name="adj1" fmla="val 50000"/>
              <a:gd name="adj2" fmla="val 64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628502" y="4702629"/>
            <a:ext cx="2081349" cy="128886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7977051" y="4702629"/>
            <a:ext cx="2055223" cy="128886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8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7030A0"/>
                </a:solidFill>
              </a:rPr>
              <a:t>Affirmative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402081"/>
            <a:ext cx="11338560" cy="51903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</a:t>
            </a:r>
            <a:r>
              <a:rPr lang="en-US" b="1" dirty="0"/>
              <a:t>Yesterday …</a:t>
            </a:r>
          </a:p>
          <a:p>
            <a:r>
              <a:rPr lang="en-US" dirty="0"/>
              <a:t>mom</a:t>
            </a:r>
            <a:r>
              <a:rPr lang="en-US" u="sng" dirty="0">
                <a:solidFill>
                  <a:srgbClr val="C00000"/>
                </a:solidFill>
              </a:rPr>
              <a:t> cooked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delicious meals. (cook)              I</a:t>
            </a:r>
            <a:r>
              <a:rPr lang="en-US" u="sng" dirty="0"/>
              <a:t> </a:t>
            </a:r>
            <a:r>
              <a:rPr lang="en-US" u="sng" dirty="0">
                <a:solidFill>
                  <a:srgbClr val="CC0000"/>
                </a:solidFill>
              </a:rPr>
              <a:t>painted</a:t>
            </a:r>
            <a:r>
              <a:rPr lang="en-US" u="sng" dirty="0"/>
              <a:t> </a:t>
            </a:r>
            <a:r>
              <a:rPr lang="en-US" dirty="0"/>
              <a:t>a nice picture.(paint)</a:t>
            </a:r>
          </a:p>
          <a:p>
            <a:endParaRPr lang="en-US" dirty="0"/>
          </a:p>
          <a:p>
            <a:r>
              <a:rPr lang="en-US" dirty="0"/>
              <a:t>she </a:t>
            </a:r>
            <a:r>
              <a:rPr lang="en-US" u="sng" dirty="0">
                <a:solidFill>
                  <a:srgbClr val="C00000"/>
                </a:solidFill>
              </a:rPr>
              <a:t>offered</a:t>
            </a:r>
            <a:r>
              <a:rPr lang="en-US" dirty="0"/>
              <a:t> him a coffee.(offer)                        dad</a:t>
            </a:r>
            <a:r>
              <a:rPr lang="en-US" u="sng" dirty="0">
                <a:solidFill>
                  <a:srgbClr val="C00000"/>
                </a:solidFill>
              </a:rPr>
              <a:t> fixed </a:t>
            </a:r>
            <a:r>
              <a:rPr lang="en-US" dirty="0"/>
              <a:t>the motorbike.(fix)</a:t>
            </a:r>
          </a:p>
          <a:p>
            <a:endParaRPr lang="en-US" dirty="0"/>
          </a:p>
          <a:p>
            <a:r>
              <a:rPr lang="en-US" dirty="0"/>
              <a:t>he </a:t>
            </a:r>
            <a:r>
              <a:rPr lang="en-US" u="sng" dirty="0">
                <a:solidFill>
                  <a:srgbClr val="C00000"/>
                </a:solidFill>
              </a:rPr>
              <a:t>installed</a:t>
            </a:r>
            <a:r>
              <a:rPr lang="en-US" dirty="0"/>
              <a:t> new game on my phone. (install)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Regular verbs= base form+ d , </a:t>
            </a:r>
            <a:r>
              <a:rPr lang="en-US" dirty="0" err="1"/>
              <a:t>ed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806330" y="4416096"/>
            <a:ext cx="6392092" cy="1749592"/>
          </a:xfrm>
          <a:prstGeom prst="cloudCallou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69BC-37F3-12DB-A20F-56E62D7C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rules of writing regular verbs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2E7834-7D1F-0EC6-5C7E-73445D97B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600"/>
            <a:ext cx="10784839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8909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00B050"/>
                </a:solidFill>
              </a:rPr>
              <a:t>Irregular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65" y="1166948"/>
            <a:ext cx="11660777" cy="5442857"/>
          </a:xfrm>
        </p:spPr>
        <p:txBody>
          <a:bodyPr/>
          <a:lstStyle/>
          <a:p>
            <a:r>
              <a:rPr lang="en-US" dirty="0"/>
              <a:t>The film </a:t>
            </a:r>
            <a:r>
              <a:rPr lang="en-US" dirty="0">
                <a:solidFill>
                  <a:srgbClr val="00B050"/>
                </a:solidFill>
              </a:rPr>
              <a:t>began</a:t>
            </a:r>
            <a:r>
              <a:rPr lang="en-US" dirty="0"/>
              <a:t> late last time.</a:t>
            </a:r>
          </a:p>
          <a:p>
            <a:r>
              <a:rPr lang="en-US" dirty="0"/>
              <a:t>She</a:t>
            </a:r>
            <a:r>
              <a:rPr lang="en-US" dirty="0">
                <a:solidFill>
                  <a:srgbClr val="00B050"/>
                </a:solidFill>
              </a:rPr>
              <a:t> drank </a:t>
            </a:r>
            <a:r>
              <a:rPr lang="en-US" dirty="0"/>
              <a:t>too much coffee this morning.</a:t>
            </a:r>
          </a:p>
          <a:p>
            <a:r>
              <a:rPr lang="en-US" dirty="0"/>
              <a:t>Peter </a:t>
            </a:r>
            <a:r>
              <a:rPr lang="en-US" dirty="0">
                <a:solidFill>
                  <a:srgbClr val="00B050"/>
                </a:solidFill>
              </a:rPr>
              <a:t>spoke</a:t>
            </a:r>
            <a:r>
              <a:rPr lang="en-US" dirty="0"/>
              <a:t> Italian to the waitress.</a:t>
            </a:r>
          </a:p>
          <a:p>
            <a:r>
              <a:rPr lang="en-US" dirty="0"/>
              <a:t>We </a:t>
            </a:r>
            <a:r>
              <a:rPr lang="en-US" dirty="0">
                <a:solidFill>
                  <a:srgbClr val="00B050"/>
                </a:solidFill>
              </a:rPr>
              <a:t>chose</a:t>
            </a:r>
            <a:r>
              <a:rPr lang="en-US" dirty="0"/>
              <a:t> the steak for dinner yesterday.</a:t>
            </a:r>
          </a:p>
          <a:p>
            <a:r>
              <a:rPr lang="en-US" dirty="0"/>
              <a:t>Sara and I </a:t>
            </a:r>
            <a:r>
              <a:rPr lang="en-US" dirty="0">
                <a:solidFill>
                  <a:srgbClr val="00B050"/>
                </a:solidFill>
              </a:rPr>
              <a:t>gave</a:t>
            </a:r>
            <a:r>
              <a:rPr lang="en-US" dirty="0"/>
              <a:t> Tia the present last Saturday.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Irregular verbs are </a:t>
            </a:r>
            <a:r>
              <a:rPr lang="en-US" b="1" u="sng" dirty="0"/>
              <a:t>not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       formed by adding ( d , </a:t>
            </a:r>
            <a:r>
              <a:rPr lang="en-US" dirty="0" err="1"/>
              <a:t>ed</a:t>
            </a:r>
            <a:r>
              <a:rPr lang="en-US" dirty="0"/>
              <a:t> 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331565"/>
              </p:ext>
            </p:extLst>
          </p:nvPr>
        </p:nvGraphicFramePr>
        <p:xfrm>
          <a:off x="9335588" y="1607941"/>
          <a:ext cx="1480457" cy="419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57">
                  <a:extLst>
                    <a:ext uri="{9D8B030D-6E8A-4147-A177-3AD203B41FA5}">
                      <a16:colId xmlns:a16="http://schemas.microsoft.com/office/drawing/2014/main" val="783308064"/>
                    </a:ext>
                  </a:extLst>
                </a:gridCol>
              </a:tblGrid>
              <a:tr h="838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Begin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1606"/>
                  </a:ext>
                </a:extLst>
              </a:tr>
              <a:tr h="8383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Drink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257934"/>
                  </a:ext>
                </a:extLst>
              </a:tr>
              <a:tr h="83839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Speak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685975"/>
                  </a:ext>
                </a:extLst>
              </a:tr>
              <a:tr h="8383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Choose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897151"/>
                  </a:ext>
                </a:extLst>
              </a:tr>
              <a:tr h="8383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give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44781"/>
                  </a:ext>
                </a:extLst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>
            <a:off x="1036320" y="4066903"/>
            <a:ext cx="5686697" cy="2203268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1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326"/>
          </a:xfrm>
        </p:spPr>
        <p:txBody>
          <a:bodyPr/>
          <a:lstStyle/>
          <a:p>
            <a:pPr algn="ctr"/>
            <a:r>
              <a:rPr lang="en-US" dirty="0"/>
              <a:t>    </a:t>
            </a:r>
            <a:endParaRPr lang="en-US" b="1" u="sng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71452"/>
            <a:ext cx="11460480" cy="51903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  <a:r>
              <a:rPr lang="en-US" u="sng" dirty="0"/>
              <a:t>Today</a:t>
            </a:r>
            <a:r>
              <a:rPr lang="en-US" dirty="0"/>
              <a:t>                                                                         </a:t>
            </a:r>
            <a:r>
              <a:rPr lang="en-US" u="sng" dirty="0"/>
              <a:t>Yesterday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I </a:t>
            </a:r>
            <a:r>
              <a:rPr lang="en-US" dirty="0">
                <a:solidFill>
                  <a:srgbClr val="00B050"/>
                </a:solidFill>
              </a:rPr>
              <a:t>am</a:t>
            </a:r>
            <a:r>
              <a:rPr lang="en-US" dirty="0"/>
              <a:t> at home.                                                             I </a:t>
            </a:r>
            <a:r>
              <a:rPr lang="en-US" dirty="0">
                <a:solidFill>
                  <a:schemeClr val="accent5"/>
                </a:solidFill>
              </a:rPr>
              <a:t>was</a:t>
            </a:r>
            <a:r>
              <a:rPr lang="en-US" dirty="0"/>
              <a:t> at home.</a:t>
            </a:r>
          </a:p>
          <a:p>
            <a:pPr marL="0" indent="0">
              <a:buNone/>
            </a:pPr>
            <a:r>
              <a:rPr lang="en-US" dirty="0"/>
              <a:t>We </a:t>
            </a:r>
            <a:r>
              <a:rPr lang="en-US" dirty="0">
                <a:solidFill>
                  <a:srgbClr val="00B050"/>
                </a:solidFill>
              </a:rPr>
              <a:t>are</a:t>
            </a:r>
            <a:r>
              <a:rPr lang="en-US" dirty="0"/>
              <a:t> bored.                                                             We </a:t>
            </a:r>
            <a:r>
              <a:rPr lang="en-US" dirty="0">
                <a:solidFill>
                  <a:schemeClr val="accent5"/>
                </a:solidFill>
              </a:rPr>
              <a:t>were</a:t>
            </a:r>
            <a:r>
              <a:rPr lang="en-US" dirty="0"/>
              <a:t> bored.</a:t>
            </a:r>
          </a:p>
          <a:p>
            <a:pPr marL="0" indent="0">
              <a:buNone/>
            </a:pPr>
            <a:r>
              <a:rPr lang="en-US" dirty="0"/>
              <a:t>It </a:t>
            </a:r>
            <a:r>
              <a:rPr lang="en-US" dirty="0">
                <a:solidFill>
                  <a:srgbClr val="00B050"/>
                </a:solidFill>
              </a:rPr>
              <a:t>is</a:t>
            </a:r>
            <a:r>
              <a:rPr lang="en-US" dirty="0"/>
              <a:t> hot and sunny.                                                      It </a:t>
            </a:r>
            <a:r>
              <a:rPr lang="en-US" dirty="0">
                <a:solidFill>
                  <a:schemeClr val="accent5"/>
                </a:solidFill>
              </a:rPr>
              <a:t>was</a:t>
            </a:r>
            <a:r>
              <a:rPr lang="en-US" dirty="0"/>
              <a:t> hot and sunny.</a:t>
            </a:r>
          </a:p>
          <a:p>
            <a:pPr marL="0" indent="0">
              <a:buNone/>
            </a:pPr>
            <a:r>
              <a:rPr lang="en-US" dirty="0"/>
              <a:t>The chairs </a:t>
            </a:r>
            <a:r>
              <a:rPr lang="en-US" dirty="0">
                <a:solidFill>
                  <a:srgbClr val="00B050"/>
                </a:solidFill>
              </a:rPr>
              <a:t>are</a:t>
            </a:r>
            <a:r>
              <a:rPr lang="en-US" dirty="0"/>
              <a:t> dirty.                                                  The chairs </a:t>
            </a:r>
            <a:r>
              <a:rPr lang="en-US" dirty="0">
                <a:solidFill>
                  <a:schemeClr val="accent5"/>
                </a:solidFill>
              </a:rPr>
              <a:t>were</a:t>
            </a:r>
            <a:r>
              <a:rPr lang="en-US" dirty="0"/>
              <a:t> dirty.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96747"/>
            <a:ext cx="2286409" cy="1157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21" y="4617312"/>
            <a:ext cx="4287520" cy="196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36" y="4345578"/>
            <a:ext cx="2508069" cy="2439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391" y="4146368"/>
            <a:ext cx="2814731" cy="24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949869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B0F0"/>
                </a:solidFill>
              </a:rPr>
              <a:t>Negative : </a:t>
            </a:r>
            <a:r>
              <a:rPr lang="en-US" sz="3600" b="1" u="sng" dirty="0"/>
              <a:t>Negatives in the simple past are formed by adding didn't or did not  before the simple form of the verb.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7" y="1759131"/>
            <a:ext cx="11425644" cy="4789715"/>
          </a:xfrm>
        </p:spPr>
        <p:txBody>
          <a:bodyPr>
            <a:normAutofit/>
          </a:bodyPr>
          <a:lstStyle/>
          <a:p>
            <a:r>
              <a:rPr lang="en-US" dirty="0"/>
              <a:t>He </a:t>
            </a:r>
            <a:r>
              <a:rPr lang="en-US" u="sng" dirty="0"/>
              <a:t>went</a:t>
            </a:r>
            <a:r>
              <a:rPr lang="en-US" dirty="0"/>
              <a:t> to school yesterday.                He </a:t>
            </a:r>
            <a:r>
              <a:rPr lang="en-US" dirty="0">
                <a:solidFill>
                  <a:srgbClr val="00B0F0"/>
                </a:solidFill>
              </a:rPr>
              <a:t>didn’t go </a:t>
            </a:r>
            <a:r>
              <a:rPr lang="en-US" dirty="0"/>
              <a:t>to school yesterday.</a:t>
            </a:r>
          </a:p>
          <a:p>
            <a:r>
              <a:rPr lang="en-US" dirty="0"/>
              <a:t>They </a:t>
            </a:r>
            <a:r>
              <a:rPr lang="en-US" u="sng" dirty="0"/>
              <a:t>ate</a:t>
            </a:r>
            <a:r>
              <a:rPr lang="en-US" dirty="0"/>
              <a:t> lunch at the cafeteria.           They </a:t>
            </a:r>
            <a:r>
              <a:rPr lang="en-US" dirty="0">
                <a:solidFill>
                  <a:srgbClr val="00B0F0"/>
                </a:solidFill>
              </a:rPr>
              <a:t>didn’t eat </a:t>
            </a:r>
            <a:r>
              <a:rPr lang="en-US" dirty="0"/>
              <a:t>lunch at the cafeteria.</a:t>
            </a:r>
          </a:p>
          <a:p>
            <a:r>
              <a:rPr lang="en-US" dirty="0"/>
              <a:t>It </a:t>
            </a:r>
            <a:r>
              <a:rPr lang="en-US" u="sng" dirty="0"/>
              <a:t>rained</a:t>
            </a:r>
            <a:r>
              <a:rPr lang="en-US" dirty="0"/>
              <a:t> last week.                                 It </a:t>
            </a:r>
            <a:r>
              <a:rPr lang="en-US" dirty="0">
                <a:solidFill>
                  <a:srgbClr val="00B0F0"/>
                </a:solidFill>
              </a:rPr>
              <a:t>didn’t rain </a:t>
            </a:r>
            <a:r>
              <a:rPr lang="en-US" dirty="0"/>
              <a:t>last week.</a:t>
            </a:r>
          </a:p>
          <a:p>
            <a:r>
              <a:rPr lang="en-US" dirty="0"/>
              <a:t>Thomas </a:t>
            </a:r>
            <a:r>
              <a:rPr lang="en-US" u="sng" dirty="0"/>
              <a:t>had</a:t>
            </a:r>
            <a:r>
              <a:rPr lang="en-US" dirty="0"/>
              <a:t> a good time at the party.</a:t>
            </a:r>
          </a:p>
          <a:p>
            <a:pPr marL="0" indent="0">
              <a:buNone/>
            </a:pPr>
            <a:r>
              <a:rPr lang="en-US" dirty="0"/>
              <a:t>   Thomas </a:t>
            </a:r>
            <a:r>
              <a:rPr lang="en-US" dirty="0">
                <a:solidFill>
                  <a:srgbClr val="00B0F0"/>
                </a:solidFill>
              </a:rPr>
              <a:t>didn’t have </a:t>
            </a:r>
            <a:r>
              <a:rPr lang="en-US" dirty="0"/>
              <a:t>a good time at the party.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</a:t>
            </a:r>
          </a:p>
          <a:p>
            <a:pPr marL="0" indent="0">
              <a:buNone/>
            </a:pPr>
            <a:r>
              <a:rPr lang="en-US" dirty="0"/>
              <a:t>                      did+ not+ base form                                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280160" y="4667793"/>
            <a:ext cx="4580708" cy="1820092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7410993" y="4075611"/>
            <a:ext cx="3910149" cy="174171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didn’t= did + not</a:t>
            </a:r>
          </a:p>
        </p:txBody>
      </p:sp>
    </p:spTree>
    <p:extLst>
      <p:ext uri="{BB962C8B-B14F-4D97-AF65-F5344CB8AC3E}">
        <p14:creationId xmlns:p14="http://schemas.microsoft.com/office/powerpoint/2010/main" val="294006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977" y="614914"/>
            <a:ext cx="10592046" cy="825986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</a:rPr>
              <a:t>Negative ( to be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" y="1288279"/>
            <a:ext cx="11965578" cy="5426030"/>
          </a:xfrm>
        </p:spPr>
        <p:txBody>
          <a:bodyPr/>
          <a:lstStyle/>
          <a:p>
            <a:r>
              <a:rPr lang="en-US" dirty="0"/>
              <a:t>The negative of To Be can be made by adding not after the verb (was or were).</a:t>
            </a:r>
          </a:p>
          <a:p>
            <a:r>
              <a:rPr lang="en-US" dirty="0"/>
              <a:t>Examples: </a:t>
            </a:r>
          </a:p>
          <a:p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was not </a:t>
            </a:r>
            <a:r>
              <a:rPr lang="en-US" dirty="0"/>
              <a:t>tired this morning.</a:t>
            </a:r>
          </a:p>
          <a:p>
            <a:r>
              <a:rPr lang="en-US" dirty="0"/>
              <a:t>She </a:t>
            </a:r>
            <a:r>
              <a:rPr lang="en-US" dirty="0">
                <a:solidFill>
                  <a:srgbClr val="FF0000"/>
                </a:solidFill>
              </a:rPr>
              <a:t>was not </a:t>
            </a:r>
            <a:r>
              <a:rPr lang="en-US" dirty="0"/>
              <a:t>famous.</a:t>
            </a:r>
          </a:p>
          <a:p>
            <a:r>
              <a:rPr lang="en-US" dirty="0"/>
              <a:t>They </a:t>
            </a:r>
            <a:r>
              <a:rPr lang="en-US" dirty="0">
                <a:solidFill>
                  <a:srgbClr val="FF0000"/>
                </a:solidFill>
              </a:rPr>
              <a:t>were not </a:t>
            </a:r>
            <a:r>
              <a:rPr lang="en-US" dirty="0"/>
              <a:t>friends.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70" y="4898027"/>
            <a:ext cx="99631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27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Interrogative: Yes/No questions</a:t>
            </a:r>
            <a:endParaRPr lang="ar-SA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132114"/>
            <a:ext cx="11303726" cy="5451566"/>
          </a:xfrm>
        </p:spPr>
        <p:txBody>
          <a:bodyPr/>
          <a:lstStyle/>
          <a:p>
            <a:r>
              <a:rPr lang="en-US" dirty="0"/>
              <a:t>We use the past simple, in its interrogative form, to ask about situations that occurred and finished in the past.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Form:     </a:t>
            </a:r>
            <a:r>
              <a:rPr lang="en-US" dirty="0">
                <a:solidFill>
                  <a:srgbClr val="FF0000"/>
                </a:solidFill>
              </a:rPr>
              <a:t>Did + s+ v. (base form)?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Examples: </a:t>
            </a:r>
            <a:r>
              <a:rPr lang="en-US" dirty="0"/>
              <a:t>Did</a:t>
            </a:r>
            <a:r>
              <a:rPr lang="en-US" sz="1800" dirty="0"/>
              <a:t>  </a:t>
            </a:r>
            <a:r>
              <a:rPr lang="en-US" dirty="0"/>
              <a:t>she arrive? Yes, she did.</a:t>
            </a:r>
          </a:p>
          <a:p>
            <a:r>
              <a:rPr lang="en-US" dirty="0"/>
              <a:t>                                               No, she didn’t.</a:t>
            </a:r>
          </a:p>
          <a:p>
            <a:r>
              <a:rPr lang="en-US" dirty="0"/>
              <a:t>To Be – Questions: To create questions with To Be, you put the Verb before the Subject.</a:t>
            </a:r>
          </a:p>
          <a:p>
            <a:r>
              <a:rPr lang="en-US" dirty="0"/>
              <a:t>Form: </a:t>
            </a:r>
            <a:r>
              <a:rPr lang="en-US" dirty="0">
                <a:solidFill>
                  <a:srgbClr val="FF0000"/>
                </a:solidFill>
              </a:rPr>
              <a:t>Verb to be + s?</a:t>
            </a:r>
          </a:p>
          <a:p>
            <a:r>
              <a:rPr lang="en-US" dirty="0"/>
              <a:t>    I was late.            She was from Italy.                We were ready.</a:t>
            </a:r>
          </a:p>
          <a:p>
            <a:r>
              <a:rPr lang="en-US" dirty="0"/>
              <a:t>  Was I late?            Was she from Italy?             Were we ready?</a:t>
            </a:r>
          </a:p>
          <a:p>
            <a:r>
              <a:rPr lang="en-US" dirty="0"/>
              <a:t>Yes, you were.          No, she wasn’t.                    Yes, we were.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14994" y="5259977"/>
            <a:ext cx="426720" cy="296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01783" y="5251269"/>
            <a:ext cx="42672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5977" y="5373189"/>
            <a:ext cx="513806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992880" y="5338354"/>
            <a:ext cx="552995" cy="21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89669" y="5259977"/>
            <a:ext cx="548640" cy="296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898674" y="5338354"/>
            <a:ext cx="531223" cy="21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189" y="1650955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4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609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Simple Past Tense Study Sheet-Grade 5 2025 - 2026</vt:lpstr>
      <vt:lpstr>PowerPoint Presentation</vt:lpstr>
      <vt:lpstr>Affirmative</vt:lpstr>
      <vt:lpstr>The rules of writing regular verbs</vt:lpstr>
      <vt:lpstr>Irregular verbs</vt:lpstr>
      <vt:lpstr>    </vt:lpstr>
      <vt:lpstr>Negative : Negatives in the simple past are formed by adding didn't or did not  before the simple form of the verb. </vt:lpstr>
      <vt:lpstr>Negative ( to be )</vt:lpstr>
      <vt:lpstr>Interrogative: Yes/No questions</vt:lpstr>
      <vt:lpstr> WH- question: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Issa Alkhamis</cp:lastModifiedBy>
  <cp:revision>59</cp:revision>
  <dcterms:created xsi:type="dcterms:W3CDTF">2020-10-16T18:25:53Z</dcterms:created>
  <dcterms:modified xsi:type="dcterms:W3CDTF">2025-10-08T19:27:04Z</dcterms:modified>
</cp:coreProperties>
</file>