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Old Standard TT" pitchFamily="2" charset="77"/>
      <p:regular r:id="rId15"/>
      <p:bold r:id="rId16"/>
      <p: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33"/>
            <a:ext cx="9144000" cy="228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4796667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2524400"/>
            <a:ext cx="8118600" cy="20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5120852"/>
            <a:ext cx="81186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86200"/>
            <a:ext cx="8520600" cy="28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>
  <p:cSld name="TITLE_AND_TWO_COLUMNS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4796667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2524400"/>
            <a:ext cx="8118600" cy="20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62133"/>
            <a:ext cx="8520600" cy="45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62233"/>
            <a:ext cx="3999900" cy="45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62233"/>
            <a:ext cx="3999900" cy="45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59940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843133"/>
            <a:ext cx="4045200" cy="177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62133"/>
            <a:ext cx="8520600" cy="45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0" y="260350"/>
            <a:ext cx="8458200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PRESENT SIMPLE TENSE</a:t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(Affirmative)</a:t>
            </a:r>
            <a:endParaRPr/>
          </a:p>
        </p:txBody>
      </p:sp>
      <p:pic>
        <p:nvPicPr>
          <p:cNvPr id="64" name="Google Shape;64;p14"/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01950" y="1628775"/>
            <a:ext cx="2317750" cy="25447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971550" y="4797425"/>
            <a:ext cx="7272337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</a:t>
            </a:r>
            <a:r>
              <a:rPr lang="en-US" sz="3600" b="0" i="0" u="none" strike="noStrike" cap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 work</a:t>
            </a:r>
            <a:r>
              <a:rPr lang="en-US" sz="3600" b="0" i="0" u="none" strike="noStrike" cap="none">
                <a:solidFill>
                  <a:srgbClr val="A2FCFC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her basket after dinner every day.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819138" y="356803"/>
            <a:ext cx="75057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Present Simple Tense</a:t>
            </a:r>
            <a:b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used to describe: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684212" y="1700212"/>
            <a:ext cx="7775575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  Actions that happen regularly (Habitual actions). A </a:t>
            </a:r>
            <a:r>
              <a:rPr lang="en-US" sz="2800" b="1" i="0" u="none">
                <a:solidFill>
                  <a:srgbClr val="A2FCFC"/>
                </a:solidFill>
                <a:latin typeface="Arial"/>
                <a:ea typeface="Arial"/>
                <a:cs typeface="Arial"/>
                <a:sym typeface="Arial"/>
              </a:rPr>
              <a:t>frequency adverb</a:t>
            </a: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is often used.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562" y="2708275"/>
            <a:ext cx="2363787" cy="32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1187450" y="3573462"/>
            <a:ext cx="29529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</a:t>
            </a:r>
            <a:r>
              <a:rPr lang="en-US" sz="2400">
                <a:solidFill>
                  <a:srgbClr val="A2FCFC"/>
                </a:solidFill>
                <a:latin typeface="Tahoma"/>
                <a:ea typeface="Tahoma"/>
                <a:cs typeface="Tahoma"/>
                <a:sym typeface="Tahoma"/>
              </a:rPr>
              <a:t>always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take a walk with their son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Present Simple Tense</a:t>
            </a:r>
            <a:b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used to describe: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311700" y="1562133"/>
            <a:ext cx="8520600" cy="45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6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Opinions, likes and feelings.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2781300"/>
            <a:ext cx="2663825" cy="246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4787900" y="3141650"/>
            <a:ext cx="4356000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</a:t>
            </a:r>
            <a:r>
              <a:rPr lang="en-US" sz="28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likes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making snowmen.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</a:rPr>
              <a:t>He </a:t>
            </a:r>
            <a:r>
              <a:rPr lang="en-US" sz="2800" b="1">
                <a:solidFill>
                  <a:srgbClr val="FFFF00"/>
                </a:solidFill>
              </a:rPr>
              <a:t>doesn’t like </a:t>
            </a:r>
            <a:r>
              <a:rPr lang="en-US" sz="2800" b="1">
                <a:solidFill>
                  <a:schemeClr val="dk1"/>
                </a:solidFill>
              </a:rPr>
              <a:t>staying at home.</a:t>
            </a:r>
            <a:endParaRPr sz="2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 idx="4294967295"/>
          </p:nvPr>
        </p:nvSpPr>
        <p:spPr>
          <a:xfrm>
            <a:off x="0" y="188912"/>
            <a:ext cx="80279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PRESENT SIMPLE TENSE</a:t>
            </a:r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4294967295"/>
          </p:nvPr>
        </p:nvSpPr>
        <p:spPr>
          <a:xfrm>
            <a:off x="620279" y="1129512"/>
            <a:ext cx="8893200" cy="4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TIME EXPRESSIONS: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Arial"/>
              <a:buNone/>
            </a:pPr>
            <a:r>
              <a:rPr lang="en-US" sz="1800" b="1" i="0" u="sng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FREQUENCY ADVERBS: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ALWAYS, OFTEN,, USUALLY, NORMALLY, SOMETIMES, NEVER,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EVERY.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2708275"/>
            <a:ext cx="1439862" cy="128428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1042971" y="2852725"/>
            <a:ext cx="35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He often cooks pasta.</a:t>
            </a:r>
            <a:endParaRPr sz="2000"/>
          </a:p>
        </p:txBody>
      </p:sp>
      <p:sp>
        <p:nvSpPr>
          <p:cNvPr id="198" name="Google Shape;198;p25"/>
          <p:cNvSpPr txBox="1"/>
          <p:nvPr/>
        </p:nvSpPr>
        <p:spPr>
          <a:xfrm>
            <a:off x="179387" y="3933825"/>
            <a:ext cx="604837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Arial"/>
              <a:buNone/>
            </a:pPr>
            <a:r>
              <a:rPr lang="en-US" sz="1800" b="1" i="0" u="sng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OTHER TIME EXPRESSIONS</a:t>
            </a:r>
            <a:r>
              <a:rPr lang="en-US" sz="18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DAY, EVERY MONTH, EVERY YEAR, ON SUNDAYS, AT THE WEEKENDS ETC.</a:t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3995725" y="5516550"/>
            <a:ext cx="4627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Teachers sometimes work on Sundays.</a:t>
            </a:r>
            <a:endParaRPr sz="1800" b="1"/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912" y="5043487"/>
            <a:ext cx="2041525" cy="18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PRESENT SIMPLE TENSE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4294967295"/>
          </p:nvPr>
        </p:nvSpPr>
        <p:spPr>
          <a:xfrm>
            <a:off x="468312" y="1341437"/>
            <a:ext cx="4027487" cy="47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AFFIRMATIVE: WORK</a:t>
            </a:r>
            <a:endParaRPr/>
          </a:p>
        </p:txBody>
      </p:sp>
      <p:grpSp>
        <p:nvGrpSpPr>
          <p:cNvPr id="72" name="Google Shape;72;p15"/>
          <p:cNvGrpSpPr/>
          <p:nvPr/>
        </p:nvGrpSpPr>
        <p:grpSpPr>
          <a:xfrm>
            <a:off x="611174" y="1989126"/>
            <a:ext cx="6072600" cy="4137025"/>
            <a:chOff x="385" y="1253"/>
            <a:chExt cx="3538" cy="2989"/>
          </a:xfrm>
        </p:grpSpPr>
        <p:sp>
          <p:nvSpPr>
            <p:cNvPr id="73" name="Google Shape;73;p15"/>
            <p:cNvSpPr txBox="1"/>
            <p:nvPr/>
          </p:nvSpPr>
          <p:spPr>
            <a:xfrm>
              <a:off x="2089" y="3300"/>
              <a:ext cx="1834" cy="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endParaRPr/>
            </a:p>
          </p:txBody>
        </p:sp>
        <p:sp>
          <p:nvSpPr>
            <p:cNvPr id="74" name="Google Shape;74;p15"/>
            <p:cNvSpPr txBox="1"/>
            <p:nvPr/>
          </p:nvSpPr>
          <p:spPr>
            <a:xfrm>
              <a:off x="385" y="3300"/>
              <a:ext cx="1704" cy="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THEY</a:t>
              </a:r>
              <a:endParaRPr/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2089" y="2238"/>
              <a:ext cx="1834" cy="1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r>
                <a:rPr lang="en-US" sz="1800" b="1" i="0" u="sng" strike="noStrike" cap="none">
                  <a:solidFill>
                    <a:srgbClr val="A2FCFC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76" name="Google Shape;76;p15"/>
            <p:cNvSpPr txBox="1"/>
            <p:nvPr/>
          </p:nvSpPr>
          <p:spPr>
            <a:xfrm>
              <a:off x="385" y="2238"/>
              <a:ext cx="1704" cy="1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2089" y="1253"/>
              <a:ext cx="1834" cy="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endParaRPr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385" y="1253"/>
              <a:ext cx="1704" cy="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endParaRPr/>
            </a:p>
          </p:txBody>
        </p:sp>
        <p:cxnSp>
          <p:nvCxnSpPr>
            <p:cNvPr id="79" name="Google Shape;79;p15"/>
            <p:cNvCxnSpPr/>
            <p:nvPr/>
          </p:nvCxnSpPr>
          <p:spPr>
            <a:xfrm>
              <a:off x="385" y="1253"/>
              <a:ext cx="3538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0" name="Google Shape;80;p15"/>
            <p:cNvCxnSpPr/>
            <p:nvPr/>
          </p:nvCxnSpPr>
          <p:spPr>
            <a:xfrm>
              <a:off x="385" y="2238"/>
              <a:ext cx="353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1" name="Google Shape;81;p15"/>
            <p:cNvCxnSpPr/>
            <p:nvPr/>
          </p:nvCxnSpPr>
          <p:spPr>
            <a:xfrm>
              <a:off x="385" y="3300"/>
              <a:ext cx="353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2" name="Google Shape;82;p15"/>
            <p:cNvCxnSpPr/>
            <p:nvPr/>
          </p:nvCxnSpPr>
          <p:spPr>
            <a:xfrm>
              <a:off x="385" y="4242"/>
              <a:ext cx="3538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3" name="Google Shape;83;p15"/>
            <p:cNvCxnSpPr/>
            <p:nvPr/>
          </p:nvCxnSpPr>
          <p:spPr>
            <a:xfrm>
              <a:off x="385" y="1253"/>
              <a:ext cx="0" cy="298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4" name="Google Shape;84;p15"/>
            <p:cNvCxnSpPr/>
            <p:nvPr/>
          </p:nvCxnSpPr>
          <p:spPr>
            <a:xfrm>
              <a:off x="2089" y="1253"/>
              <a:ext cx="0" cy="298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5" name="Google Shape;85;p15"/>
            <p:cNvCxnSpPr/>
            <p:nvPr/>
          </p:nvCxnSpPr>
          <p:spPr>
            <a:xfrm>
              <a:off x="3923" y="1253"/>
              <a:ext cx="0" cy="2989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9F4BE9-DDF1-34EF-353C-65F9C72278B2}"/>
              </a:ext>
            </a:extLst>
          </p:cNvPr>
          <p:cNvSpPr txBox="1"/>
          <p:nvPr/>
        </p:nvSpPr>
        <p:spPr>
          <a:xfrm>
            <a:off x="3664927" y="251704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27450" y="279644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0" i="0" u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person singular - spelling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327300" y="2477050"/>
            <a:ext cx="91440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In general,</a:t>
            </a:r>
            <a:r>
              <a:rPr lang="en-US" sz="3200" b="1">
                <a:solidFill>
                  <a:srgbClr val="FF9999"/>
                </a:solidFill>
              </a:rPr>
              <a:t> </a:t>
            </a:r>
            <a:r>
              <a:rPr lang="en-US" sz="3200" b="1">
                <a:solidFill>
                  <a:schemeClr val="dk1"/>
                </a:solidFill>
              </a:rPr>
              <a:t>the third person singular </a:t>
            </a:r>
            <a:endParaRPr sz="3200" b="1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( He, She, It) </a:t>
            </a:r>
            <a:endParaRPr sz="3200" b="1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is formed by adding an </a:t>
            </a:r>
            <a:r>
              <a:rPr lang="en-US" sz="3200" b="1" u="sng">
                <a:solidFill>
                  <a:srgbClr val="FFFF66"/>
                </a:solidFill>
              </a:rPr>
              <a:t>s</a:t>
            </a:r>
            <a:r>
              <a:rPr lang="en-US" sz="3200" b="1">
                <a:solidFill>
                  <a:schemeClr val="dk1"/>
                </a:solidFill>
              </a:rPr>
              <a:t> or </a:t>
            </a:r>
            <a:r>
              <a:rPr lang="en-US" sz="3200" b="1" u="sng">
                <a:solidFill>
                  <a:srgbClr val="FFFF00"/>
                </a:solidFill>
              </a:rPr>
              <a:t>es</a:t>
            </a:r>
            <a:r>
              <a:rPr lang="en-US" sz="3200" b="1">
                <a:solidFill>
                  <a:schemeClr val="dk1"/>
                </a:solidFill>
              </a:rPr>
              <a:t> to the base verb.</a:t>
            </a:r>
            <a:endParaRPr sz="3200" b="1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      I work                He work</a:t>
            </a:r>
            <a:r>
              <a:rPr lang="en-US" sz="3200" b="1" u="sng">
                <a:solidFill>
                  <a:srgbClr val="FFFF66"/>
                </a:solidFill>
              </a:rPr>
              <a:t>s</a:t>
            </a:r>
            <a:endParaRPr sz="3200" b="1" u="sng">
              <a:solidFill>
                <a:srgbClr val="FFFF66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 b="1"/>
              <a:t>      We go.               She go</a:t>
            </a:r>
            <a:r>
              <a:rPr lang="en-US" sz="3200" b="1" u="sng">
                <a:solidFill>
                  <a:srgbClr val="FFFF00"/>
                </a:solidFill>
              </a:rPr>
              <a:t>es</a:t>
            </a:r>
            <a:endParaRPr sz="3200" b="1" u="sng">
              <a:solidFill>
                <a:srgbClr val="FFFF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200" b="1" u="sng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526300"/>
            <a:ext cx="8520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What’s the 3</a:t>
            </a:r>
            <a:r>
              <a:rPr lang="en-US" sz="4400" b="0" i="0" u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person singular?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3681600" y="999200"/>
            <a:ext cx="3144900" cy="53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push</a:t>
            </a:r>
            <a:r>
              <a:rPr lang="en-US" sz="3200">
                <a:solidFill>
                  <a:srgbClr val="FFFF66"/>
                </a:solidFill>
              </a:rPr>
              <a:t>es </a:t>
            </a:r>
            <a:endParaRPr sz="3200">
              <a:solidFill>
                <a:srgbClr val="FFFF66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Look</a:t>
            </a:r>
            <a:r>
              <a:rPr lang="en-US" sz="3200">
                <a:solidFill>
                  <a:srgbClr val="FFFF00"/>
                </a:solidFill>
              </a:rPr>
              <a:t>s</a:t>
            </a:r>
            <a:endParaRPr sz="3200">
              <a:solidFill>
                <a:srgbClr val="FFFF0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go</a:t>
            </a:r>
            <a:r>
              <a:rPr lang="en-US" sz="3200">
                <a:solidFill>
                  <a:srgbClr val="FFFF00"/>
                </a:solidFill>
              </a:rPr>
              <a:t>es</a:t>
            </a:r>
            <a:endParaRPr sz="3200">
              <a:solidFill>
                <a:srgbClr val="FFFF0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Listen</a:t>
            </a:r>
            <a:r>
              <a:rPr lang="en-US" sz="3200">
                <a:solidFill>
                  <a:srgbClr val="FFFF00"/>
                </a:solidFill>
              </a:rPr>
              <a:t>s</a:t>
            </a:r>
            <a:endParaRPr sz="3200">
              <a:solidFill>
                <a:srgbClr val="FFFF0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Watche</a:t>
            </a:r>
            <a:r>
              <a:rPr lang="en-US" sz="3200">
                <a:solidFill>
                  <a:srgbClr val="FFFF00"/>
                </a:solidFill>
              </a:rPr>
              <a:t>s</a:t>
            </a:r>
            <a:endParaRPr sz="3200">
              <a:solidFill>
                <a:srgbClr val="FFFF0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Play</a:t>
            </a:r>
            <a:r>
              <a:rPr lang="en-US" sz="3200">
                <a:solidFill>
                  <a:srgbClr val="FFFF00"/>
                </a:solidFill>
              </a:rPr>
              <a:t>s</a:t>
            </a:r>
            <a:endParaRPr sz="3200">
              <a:solidFill>
                <a:srgbClr val="FFFF0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Studi</a:t>
            </a:r>
            <a:r>
              <a:rPr lang="en-US" sz="3200">
                <a:solidFill>
                  <a:srgbClr val="FFFF00"/>
                </a:solidFill>
              </a:rPr>
              <a:t>es</a:t>
            </a:r>
            <a:r>
              <a:rPr lang="en-US" sz="3200">
                <a:solidFill>
                  <a:schemeClr val="dk1"/>
                </a:solidFill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17">
            <a:extLst>
              <a:ext uri="{FF2B5EF4-FFF2-40B4-BE49-F238E27FC236}">
                <a16:creationId xmlns:a16="http://schemas.microsoft.com/office/drawing/2014/main" id="{DD0D784C-89AB-E5DE-92A0-D0BCA0BB9C90}"/>
              </a:ext>
            </a:extLst>
          </p:cNvPr>
          <p:cNvSpPr txBox="1">
            <a:spLocks noGrp="1"/>
          </p:cNvSpPr>
          <p:nvPr/>
        </p:nvSpPr>
        <p:spPr>
          <a:xfrm>
            <a:off x="1584788" y="1610006"/>
            <a:ext cx="3669262" cy="445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push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Look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g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Listen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5 . 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Watch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Play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Study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PRESENT SIMPLE TENSE</a:t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(Interrogative)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562133"/>
            <a:ext cx="8520600" cy="45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2400" b="1" i="0" u="none">
                <a:solidFill>
                  <a:srgbClr val="A2FCFC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400" b="0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r>
              <a:rPr lang="en-US" sz="24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 WORK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A DOCTOR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2349500"/>
            <a:ext cx="2449512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611187" y="5013325"/>
            <a:ext cx="27368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HE DOES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PRESENT SIMPLE TENSE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INTERROGATIVE: WORK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19"/>
          <p:cNvGrpSpPr/>
          <p:nvPr/>
        </p:nvGrpSpPr>
        <p:grpSpPr>
          <a:xfrm>
            <a:off x="827087" y="2276475"/>
            <a:ext cx="6408737" cy="3849687"/>
            <a:chOff x="960" y="880"/>
            <a:chExt cx="3840" cy="2560"/>
          </a:xfrm>
        </p:grpSpPr>
        <p:sp>
          <p:nvSpPr>
            <p:cNvPr id="114" name="Google Shape;114;p19"/>
            <p:cNvSpPr txBox="1"/>
            <p:nvPr/>
          </p:nvSpPr>
          <p:spPr>
            <a:xfrm>
              <a:off x="3520" y="2587"/>
              <a:ext cx="1280" cy="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9"/>
            <p:cNvSpPr txBox="1"/>
            <p:nvPr/>
          </p:nvSpPr>
          <p:spPr>
            <a:xfrm>
              <a:off x="2240" y="2587"/>
              <a:ext cx="1280" cy="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THEY</a:t>
              </a:r>
              <a:endParaRPr/>
            </a:p>
          </p:txBody>
        </p:sp>
        <p:sp>
          <p:nvSpPr>
            <p:cNvPr id="116" name="Google Shape;116;p19"/>
            <p:cNvSpPr txBox="1"/>
            <p:nvPr/>
          </p:nvSpPr>
          <p:spPr>
            <a:xfrm>
              <a:off x="960" y="2587"/>
              <a:ext cx="1280" cy="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DO</a:t>
              </a:r>
              <a:endParaRPr/>
            </a:p>
          </p:txBody>
        </p:sp>
        <p:sp>
          <p:nvSpPr>
            <p:cNvPr id="117" name="Google Shape;117;p19"/>
            <p:cNvSpPr txBox="1"/>
            <p:nvPr/>
          </p:nvSpPr>
          <p:spPr>
            <a:xfrm>
              <a:off x="3520" y="1733"/>
              <a:ext cx="1280" cy="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18" name="Google Shape;118;p19"/>
            <p:cNvSpPr txBox="1"/>
            <p:nvPr/>
          </p:nvSpPr>
          <p:spPr>
            <a:xfrm>
              <a:off x="2240" y="1733"/>
              <a:ext cx="1280" cy="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IT</a:t>
              </a:r>
              <a:endParaRPr/>
            </a:p>
          </p:txBody>
        </p:sp>
        <p:sp>
          <p:nvSpPr>
            <p:cNvPr id="119" name="Google Shape;119;p19"/>
            <p:cNvSpPr txBox="1"/>
            <p:nvPr/>
          </p:nvSpPr>
          <p:spPr>
            <a:xfrm>
              <a:off x="960" y="1733"/>
              <a:ext cx="1280" cy="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DO</a:t>
              </a:r>
              <a:r>
                <a:rPr lang="en-US" sz="1800" b="1" i="0" u="sng">
                  <a:solidFill>
                    <a:srgbClr val="A2FCFC"/>
                  </a:solidFill>
                  <a:latin typeface="Arial"/>
                  <a:ea typeface="Arial"/>
                  <a:cs typeface="Arial"/>
                  <a:sym typeface="Arial"/>
                </a:rPr>
                <a:t>ES</a:t>
              </a:r>
              <a:endParaRPr/>
            </a:p>
          </p:txBody>
        </p:sp>
        <p:sp>
          <p:nvSpPr>
            <p:cNvPr id="120" name="Google Shape;120;p19"/>
            <p:cNvSpPr txBox="1"/>
            <p:nvPr/>
          </p:nvSpPr>
          <p:spPr>
            <a:xfrm>
              <a:off x="3520" y="880"/>
              <a:ext cx="1280" cy="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2240" y="880"/>
              <a:ext cx="1280" cy="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endParaRPr/>
            </a:p>
          </p:txBody>
        </p:sp>
        <p:sp>
          <p:nvSpPr>
            <p:cNvPr id="122" name="Google Shape;122;p19"/>
            <p:cNvSpPr txBox="1"/>
            <p:nvPr/>
          </p:nvSpPr>
          <p:spPr>
            <a:xfrm>
              <a:off x="960" y="880"/>
              <a:ext cx="1280" cy="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DO</a:t>
              </a:r>
              <a:endParaRPr/>
            </a:p>
          </p:txBody>
        </p:sp>
        <p:cxnSp>
          <p:nvCxnSpPr>
            <p:cNvPr id="123" name="Google Shape;123;p19"/>
            <p:cNvCxnSpPr/>
            <p:nvPr/>
          </p:nvCxnSpPr>
          <p:spPr>
            <a:xfrm>
              <a:off x="960" y="880"/>
              <a:ext cx="384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4" name="Google Shape;124;p19"/>
            <p:cNvCxnSpPr/>
            <p:nvPr/>
          </p:nvCxnSpPr>
          <p:spPr>
            <a:xfrm>
              <a:off x="960" y="1733"/>
              <a:ext cx="38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5" name="Google Shape;125;p19"/>
            <p:cNvCxnSpPr/>
            <p:nvPr/>
          </p:nvCxnSpPr>
          <p:spPr>
            <a:xfrm>
              <a:off x="960" y="2587"/>
              <a:ext cx="38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" name="Google Shape;126;p19"/>
            <p:cNvCxnSpPr/>
            <p:nvPr/>
          </p:nvCxnSpPr>
          <p:spPr>
            <a:xfrm>
              <a:off x="960" y="3440"/>
              <a:ext cx="3840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" name="Google Shape;127;p19"/>
            <p:cNvCxnSpPr/>
            <p:nvPr/>
          </p:nvCxnSpPr>
          <p:spPr>
            <a:xfrm>
              <a:off x="960" y="880"/>
              <a:ext cx="0" cy="256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8" name="Google Shape;128;p19"/>
            <p:cNvCxnSpPr/>
            <p:nvPr/>
          </p:nvCxnSpPr>
          <p:spPr>
            <a:xfrm>
              <a:off x="2240" y="880"/>
              <a:ext cx="0" cy="256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9" name="Google Shape;129;p19"/>
            <p:cNvCxnSpPr/>
            <p:nvPr/>
          </p:nvCxnSpPr>
          <p:spPr>
            <a:xfrm>
              <a:off x="3520" y="880"/>
              <a:ext cx="0" cy="256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0" name="Google Shape;130;p19"/>
            <p:cNvCxnSpPr/>
            <p:nvPr/>
          </p:nvCxnSpPr>
          <p:spPr>
            <a:xfrm>
              <a:off x="4800" y="880"/>
              <a:ext cx="0" cy="256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PRESENT SIMPLE TENSE</a:t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(Negative)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684212" y="4941887"/>
            <a:ext cx="8208962" cy="1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lang="en-US" sz="24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 sz="2400" b="1" i="0" u="none">
                <a:solidFill>
                  <a:srgbClr val="A2FCFC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4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N’T WORK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 DOCTOR, HE </a:t>
            </a:r>
            <a:r>
              <a:rPr lang="en-US" sz="24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en-US" sz="2400" b="1" i="0" u="none">
                <a:solidFill>
                  <a:srgbClr val="A2FCFC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 TAXI DRIVER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1628775"/>
            <a:ext cx="3097212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PRESENT SIMPLE TENSE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NEGATIVE: WORK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1"/>
          <p:cNvGrpSpPr/>
          <p:nvPr/>
        </p:nvGrpSpPr>
        <p:grpSpPr>
          <a:xfrm>
            <a:off x="1042987" y="2133600"/>
            <a:ext cx="6203950" cy="4464050"/>
            <a:chOff x="288" y="1344"/>
            <a:chExt cx="4089" cy="2855"/>
          </a:xfrm>
        </p:grpSpPr>
        <p:sp>
          <p:nvSpPr>
            <p:cNvPr id="145" name="Google Shape;145;p21"/>
            <p:cNvSpPr txBox="1"/>
            <p:nvPr/>
          </p:nvSpPr>
          <p:spPr>
            <a:xfrm>
              <a:off x="3016" y="3249"/>
              <a:ext cx="1361" cy="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FFFF66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endParaRPr/>
            </a:p>
          </p:txBody>
        </p:sp>
        <p:sp>
          <p:nvSpPr>
            <p:cNvPr id="146" name="Google Shape;146;p21"/>
            <p:cNvSpPr txBox="1"/>
            <p:nvPr/>
          </p:nvSpPr>
          <p:spPr>
            <a:xfrm>
              <a:off x="1651" y="3249"/>
              <a:ext cx="1365" cy="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DO NOT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DON’T</a:t>
              </a:r>
              <a:endParaRPr/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288" y="3249"/>
              <a:ext cx="1363" cy="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THEY</a:t>
              </a:r>
              <a:endParaRPr/>
            </a:p>
          </p:txBody>
        </p:sp>
        <p:sp>
          <p:nvSpPr>
            <p:cNvPr id="148" name="Google Shape;148;p21"/>
            <p:cNvSpPr txBox="1"/>
            <p:nvPr/>
          </p:nvSpPr>
          <p:spPr>
            <a:xfrm>
              <a:off x="3016" y="2294"/>
              <a:ext cx="1361" cy="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endParaRPr/>
            </a:p>
          </p:txBody>
        </p:sp>
        <p:sp>
          <p:nvSpPr>
            <p:cNvPr id="149" name="Google Shape;149;p21"/>
            <p:cNvSpPr txBox="1"/>
            <p:nvPr/>
          </p:nvSpPr>
          <p:spPr>
            <a:xfrm>
              <a:off x="1651" y="2294"/>
              <a:ext cx="1365" cy="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DO</a:t>
              </a:r>
              <a:r>
                <a:rPr lang="en-US" sz="1800" b="1" i="0" u="sng">
                  <a:solidFill>
                    <a:srgbClr val="A2FCFC"/>
                  </a:solidFill>
                  <a:latin typeface="Arial"/>
                  <a:ea typeface="Arial"/>
                  <a:cs typeface="Arial"/>
                  <a:sym typeface="Arial"/>
                </a:rPr>
                <a:t>ES</a:t>
              </a: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 NOT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DO</a:t>
              </a:r>
              <a:r>
                <a:rPr lang="en-US" sz="1800" b="1" i="0" u="sng">
                  <a:solidFill>
                    <a:srgbClr val="A2FCFC"/>
                  </a:solidFill>
                  <a:latin typeface="Arial"/>
                  <a:ea typeface="Arial"/>
                  <a:cs typeface="Arial"/>
                  <a:sym typeface="Arial"/>
                </a:rPr>
                <a:t>ES</a:t>
              </a: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N’T</a:t>
              </a:r>
              <a:endParaRPr/>
            </a:p>
          </p:txBody>
        </p:sp>
        <p:sp>
          <p:nvSpPr>
            <p:cNvPr id="150" name="Google Shape;150;p21"/>
            <p:cNvSpPr txBox="1"/>
            <p:nvPr/>
          </p:nvSpPr>
          <p:spPr>
            <a:xfrm>
              <a:off x="288" y="2294"/>
              <a:ext cx="1363" cy="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IT</a:t>
              </a:r>
              <a:endParaRPr/>
            </a:p>
          </p:txBody>
        </p:sp>
        <p:sp>
          <p:nvSpPr>
            <p:cNvPr id="151" name="Google Shape;151;p21"/>
            <p:cNvSpPr txBox="1"/>
            <p:nvPr/>
          </p:nvSpPr>
          <p:spPr>
            <a:xfrm>
              <a:off x="3016" y="1344"/>
              <a:ext cx="1361" cy="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endParaRPr/>
            </a:p>
          </p:txBody>
        </p:sp>
        <p:sp>
          <p:nvSpPr>
            <p:cNvPr id="152" name="Google Shape;152;p21"/>
            <p:cNvSpPr txBox="1"/>
            <p:nvPr/>
          </p:nvSpPr>
          <p:spPr>
            <a:xfrm>
              <a:off x="1651" y="1344"/>
              <a:ext cx="1365" cy="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DO NOT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FFFF66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DON’T</a:t>
              </a:r>
              <a:endParaRPr/>
            </a:p>
          </p:txBody>
        </p:sp>
        <p:sp>
          <p:nvSpPr>
            <p:cNvPr id="153" name="Google Shape;153;p21"/>
            <p:cNvSpPr txBox="1"/>
            <p:nvPr/>
          </p:nvSpPr>
          <p:spPr>
            <a:xfrm>
              <a:off x="288" y="1344"/>
              <a:ext cx="1363" cy="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endParaRPr/>
            </a:p>
          </p:txBody>
        </p:sp>
        <p:cxnSp>
          <p:nvCxnSpPr>
            <p:cNvPr id="154" name="Google Shape;154;p21"/>
            <p:cNvCxnSpPr/>
            <p:nvPr/>
          </p:nvCxnSpPr>
          <p:spPr>
            <a:xfrm>
              <a:off x="288" y="1344"/>
              <a:ext cx="4089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5" name="Google Shape;155;p21"/>
            <p:cNvCxnSpPr/>
            <p:nvPr/>
          </p:nvCxnSpPr>
          <p:spPr>
            <a:xfrm>
              <a:off x="288" y="2294"/>
              <a:ext cx="4089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6" name="Google Shape;156;p21"/>
            <p:cNvCxnSpPr/>
            <p:nvPr/>
          </p:nvCxnSpPr>
          <p:spPr>
            <a:xfrm>
              <a:off x="288" y="3249"/>
              <a:ext cx="4089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7" name="Google Shape;157;p21"/>
            <p:cNvCxnSpPr/>
            <p:nvPr/>
          </p:nvCxnSpPr>
          <p:spPr>
            <a:xfrm>
              <a:off x="288" y="4199"/>
              <a:ext cx="4089" cy="0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8" name="Google Shape;158;p21"/>
            <p:cNvCxnSpPr/>
            <p:nvPr/>
          </p:nvCxnSpPr>
          <p:spPr>
            <a:xfrm>
              <a:off x="288" y="1344"/>
              <a:ext cx="0" cy="2855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9" name="Google Shape;159;p21"/>
            <p:cNvCxnSpPr/>
            <p:nvPr/>
          </p:nvCxnSpPr>
          <p:spPr>
            <a:xfrm>
              <a:off x="1651" y="1344"/>
              <a:ext cx="0" cy="285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0" name="Google Shape;160;p21"/>
            <p:cNvCxnSpPr/>
            <p:nvPr/>
          </p:nvCxnSpPr>
          <p:spPr>
            <a:xfrm>
              <a:off x="3016" y="1344"/>
              <a:ext cx="0" cy="285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1" name="Google Shape;161;p21"/>
            <p:cNvCxnSpPr/>
            <p:nvPr/>
          </p:nvCxnSpPr>
          <p:spPr>
            <a:xfrm>
              <a:off x="4377" y="1344"/>
              <a:ext cx="0" cy="2855"/>
            </a:xfrm>
            <a:prstGeom prst="straightConnector1">
              <a:avLst/>
            </a:prstGeom>
            <a:noFill/>
            <a:ln w="28575" cap="sq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Present Simple Tense</a:t>
            </a:r>
            <a:b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used to describe:</a:t>
            </a: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Facts which are always true – general truths, e.g. facts in science and geographical descriptions.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0" y="3357562"/>
            <a:ext cx="568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</a:t>
            </a:r>
            <a:r>
              <a:rPr lang="en-US" sz="2400" b="1" i="0" u="sng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freezes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0 degrees.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1150" y="2852737"/>
            <a:ext cx="460375" cy="122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6516687" y="3284537"/>
            <a:ext cx="792162" cy="460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0º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912" y="4508500"/>
            <a:ext cx="1439862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4162" y="4365625"/>
            <a:ext cx="1728787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>
            <a:off x="3276600" y="4868862"/>
            <a:ext cx="1727200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Paperback</vt:lpstr>
      <vt:lpstr> THE PRESENT SIMPLE TENSE (Affirmative)</vt:lpstr>
      <vt:lpstr>THE PRESENT SIMPLE TENSE</vt:lpstr>
      <vt:lpstr>3rd person singular - spelling</vt:lpstr>
      <vt:lpstr>What’s the 3rd person singular?</vt:lpstr>
      <vt:lpstr>THE PRESENT SIMPLE TENSE (Interrogative)</vt:lpstr>
      <vt:lpstr>THE PRESENT SIMPLE TENSE</vt:lpstr>
      <vt:lpstr>THE PRESENT SIMPLE TENSE (Negative)</vt:lpstr>
      <vt:lpstr>THE PRESENT SIMPLE TENSE</vt:lpstr>
      <vt:lpstr>The Present Simple Tense is used to describe:</vt:lpstr>
      <vt:lpstr>The Present Simple Tense is used to describe:</vt:lpstr>
      <vt:lpstr>The Present Simple Tense is used to describe:</vt:lpstr>
      <vt:lpstr>THE PRESENT SIMPLE TENSE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PRESENT SIMPLE TENSE (Affirmative)</dc:title>
  <cp:lastModifiedBy>Yamama Ali</cp:lastModifiedBy>
  <cp:revision>1</cp:revision>
  <dcterms:modified xsi:type="dcterms:W3CDTF">2025-11-17T11:43:45Z</dcterms:modified>
</cp:coreProperties>
</file>